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58" r:id="rId4"/>
    <p:sldId id="259" r:id="rId5"/>
    <p:sldId id="260" r:id="rId6"/>
    <p:sldId id="262" r:id="rId7"/>
    <p:sldId id="263" r:id="rId8"/>
    <p:sldId id="265" r:id="rId9"/>
    <p:sldId id="267" r:id="rId10"/>
    <p:sldId id="269" r:id="rId11"/>
    <p:sldId id="270" r:id="rId12"/>
  </p:sldIdLst>
  <p:sldSz cx="12192000" cy="6858000"/>
  <p:notesSz cx="6858000" cy="9144000"/>
  <p:embeddedFontLst>
    <p:embeddedFont>
      <p:font typeface="Work Sans" pitchFamily="2" charset="0"/>
      <p:regular r:id="rId14"/>
      <p:bold r:id="rId15"/>
      <p:italic r:id="rId16"/>
      <p:boldItalic r:id="rId17"/>
    </p:embeddedFont>
    <p:embeddedFont>
      <p:font typeface="Work Sans Light" pitchFamily="2" charset="0"/>
      <p:regular r:id="rId18"/>
      <p:bold r:id="rId19"/>
      <p:italic r:id="rId20"/>
      <p:boldItalic r:id="rId21"/>
    </p:embeddedFont>
    <p:embeddedFont>
      <p:font typeface="Work Sans Medium"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E5E8"/>
    <a:srgbClr val="E4E5E8"/>
    <a:srgbClr val="E4E5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ph Nicolas Varón Vargas" userId="837866f1-76a0-40d5-b9b1-5d9b6956631b" providerId="ADAL" clId="{F1AEF61C-E411-42D2-8F84-C1EC52FF5910}"/>
    <pc:docChg chg="custSel modSld">
      <pc:chgData name="Joseph Nicolas Varón Vargas" userId="837866f1-76a0-40d5-b9b1-5d9b6956631b" providerId="ADAL" clId="{F1AEF61C-E411-42D2-8F84-C1EC52FF5910}" dt="2024-09-06T17:00:40.816" v="0" actId="3626"/>
      <pc:docMkLst>
        <pc:docMk/>
      </pc:docMkLst>
      <pc:sldChg chg="modSp mod">
        <pc:chgData name="Joseph Nicolas Varón Vargas" userId="837866f1-76a0-40d5-b9b1-5d9b6956631b" providerId="ADAL" clId="{F1AEF61C-E411-42D2-8F84-C1EC52FF5910}" dt="2024-09-06T17:00:40.816" v="0" actId="3626"/>
        <pc:sldMkLst>
          <pc:docMk/>
          <pc:sldMk cId="0" sldId="269"/>
        </pc:sldMkLst>
        <pc:spChg chg="mod">
          <ac:chgData name="Joseph Nicolas Varón Vargas" userId="837866f1-76a0-40d5-b9b1-5d9b6956631b" providerId="ADAL" clId="{F1AEF61C-E411-42D2-8F84-C1EC52FF5910}" dt="2024-09-06T17:00:40.816" v="0" actId="3626"/>
          <ac:spMkLst>
            <pc:docMk/>
            <pc:sldMk cId="0" sldId="269"/>
            <ac:spMk id="3" creationId="{71E14622-A7D9-3216-F9A9-ADA119C3618F}"/>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MX"/>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2"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1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1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1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1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1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4"/>
          <p:cNvSpPr>
            <a:spLocks noGrp="1"/>
          </p:cNvSpPr>
          <p:nvPr>
            <p:ph type="pic" idx="2"/>
          </p:nvPr>
        </p:nvSpPr>
        <p:spPr>
          <a:xfrm>
            <a:off x="5183188" y="987425"/>
            <a:ext cx="6172200" cy="4873625"/>
          </a:xfrm>
          <a:prstGeom prst="rect">
            <a:avLst/>
          </a:prstGeom>
          <a:noFill/>
          <a:ln>
            <a:noFill/>
          </a:ln>
        </p:spPr>
      </p:sp>
      <p:sp>
        <p:nvSpPr>
          <p:cNvPr id="80" name="Google Shape;80;p1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4"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4"/>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1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joseph12n/conjuntos_residenciales-main/tree/main/Assets/docs/Trimestre%20II/06_Normalizaci%C3%B3n_MR" TargetMode="External"/><Relationship Id="rId13" Type="http://schemas.openxmlformats.org/officeDocument/2006/relationships/hyperlink" Target="https://github.com/joseph12n/conjuntos_residenciales-main/tree/main/Assets/docs/Trimestre%20IV/03_Prototipo_No_Funcional/Dashboard" TargetMode="External"/><Relationship Id="rId3" Type="http://schemas.openxmlformats.org/officeDocument/2006/relationships/hyperlink" Target="https://github.com/joseph12n/conjuntos_residenciales-main/tree/main/Assets/docs/Trimestre%20II/01_Contextualizaci%C3%B3n" TargetMode="External"/><Relationship Id="rId7" Type="http://schemas.openxmlformats.org/officeDocument/2006/relationships/hyperlink" Target="https://github.com/joseph12n/conjuntos_residenciales-main/tree/main/Assets/docs/Trimestre%20II/05_Modelo_Relacional" TargetMode="External"/><Relationship Id="rId12" Type="http://schemas.openxmlformats.org/officeDocument/2006/relationships/hyperlink" Target="https://github.com/joseph12n/conjuntos_residenciales-main/tree/main/Assets/docs/Trimestre%20IV/01_Diagrama_Clases" TargetMode="External"/><Relationship Id="rId2" Type="http://schemas.openxmlformats.org/officeDocument/2006/relationships/notesSlide" Target="../notesSlides/notesSlide10.xml"/><Relationship Id="rId16" Type="http://schemas.openxmlformats.org/officeDocument/2006/relationships/hyperlink" Target="https://github.com/joseph12n/conjuntos_residenciales-main/tree/main/Assets/docs/Trimestre%20V/04_Manual_Usuario" TargetMode="External"/><Relationship Id="rId1" Type="http://schemas.openxmlformats.org/officeDocument/2006/relationships/slideLayout" Target="../slideLayouts/slideLayout4.xml"/><Relationship Id="rId6" Type="http://schemas.openxmlformats.org/officeDocument/2006/relationships/hyperlink" Target="https://github.com/joseph12n/conjuntos_residenciales-main/tree/main/Assets/docs/Trimestre%20II/04_WireFrames_Mockups" TargetMode="External"/><Relationship Id="rId11" Type="http://schemas.openxmlformats.org/officeDocument/2006/relationships/hyperlink" Target="https://github.com/joseph12n/conjuntos_residenciales-main/tree/main/Assets/docs/Trimestre%20III/02_Construcci%C3%B3n_db_ddl_dml" TargetMode="External"/><Relationship Id="rId5" Type="http://schemas.openxmlformats.org/officeDocument/2006/relationships/hyperlink" Target="https://github.com/joseph12n/conjuntos_residenciales-main/tree/main/Assets/docs/Trimestre%20II/03_Requisitos" TargetMode="External"/><Relationship Id="rId15" Type="http://schemas.openxmlformats.org/officeDocument/2006/relationships/hyperlink" Target="https://github.com/joseph12n/conjuntos_residenciales-main/tree/main/Assets/docs/Trimestre%20V/03_Manual_T%C3%A9cnico" TargetMode="External"/><Relationship Id="rId10" Type="http://schemas.openxmlformats.org/officeDocument/2006/relationships/hyperlink" Target="https://github.com/joseph12n/conjuntos_residenciales-main/tree/main/Assets/docs/Trimestre%20III/01_Casos_Uso" TargetMode="External"/><Relationship Id="rId4" Type="http://schemas.openxmlformats.org/officeDocument/2006/relationships/hyperlink" Target="https://github.com/joseph12n/conjuntos_residenciales-main/tree/main/Assets/docs/Trimestre%20II/02_Elicitaci%C3%B3n_Requisitos" TargetMode="External"/><Relationship Id="rId9" Type="http://schemas.openxmlformats.org/officeDocument/2006/relationships/hyperlink" Target="https://github.com/joseph12n/conjuntos_residenciales-main/tree/main/Assets/docs/Trimestre%20II/07_Diccionario_Datos" TargetMode="External"/><Relationship Id="rId1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7"/>
          <p:cNvSpPr txBox="1"/>
          <p:nvPr/>
        </p:nvSpPr>
        <p:spPr>
          <a:xfrm>
            <a:off x="995422" y="2551837"/>
            <a:ext cx="6453678" cy="92328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5400" b="1" i="0" u="none" strike="noStrike" cap="none" dirty="0">
                <a:solidFill>
                  <a:srgbClr val="3F3F3F"/>
                </a:solidFill>
                <a:latin typeface="Work Sans"/>
                <a:ea typeface="Work Sans"/>
                <a:cs typeface="Work Sans"/>
                <a:sym typeface="Work Sans"/>
              </a:rPr>
              <a:t>RESITECH</a:t>
            </a:r>
            <a:endParaRPr sz="4000" b="1" dirty="0">
              <a:solidFill>
                <a:srgbClr val="3F3F3F"/>
              </a:solidFill>
              <a:latin typeface="Work Sans"/>
              <a:ea typeface="Work Sans"/>
              <a:cs typeface="Work Sans"/>
              <a:sym typeface="Work Sans"/>
            </a:endParaRPr>
          </a:p>
        </p:txBody>
      </p:sp>
      <p:pic>
        <p:nvPicPr>
          <p:cNvPr id="3" name="Imagen 2" descr="Logotipo&#10;&#10;Descripción generada automáticamente con confianza media">
            <a:extLst>
              <a:ext uri="{FF2B5EF4-FFF2-40B4-BE49-F238E27FC236}">
                <a16:creationId xmlns:a16="http://schemas.microsoft.com/office/drawing/2014/main" id="{9C57B41C-2256-B4F2-29D7-BD101A81AB31}"/>
              </a:ext>
            </a:extLst>
          </p:cNvPr>
          <p:cNvPicPr>
            <a:picLocks noChangeAspect="1"/>
          </p:cNvPicPr>
          <p:nvPr/>
        </p:nvPicPr>
        <p:blipFill>
          <a:blip r:embed="rId3"/>
          <a:stretch>
            <a:fillRect/>
          </a:stretch>
        </p:blipFill>
        <p:spPr>
          <a:xfrm>
            <a:off x="6371302" y="972164"/>
            <a:ext cx="4913671" cy="4913671"/>
          </a:xfrm>
          <a:prstGeom prst="rect">
            <a:avLst/>
          </a:prstGeom>
        </p:spPr>
      </p:pic>
      <p:sp>
        <p:nvSpPr>
          <p:cNvPr id="4" name="Rectángulo 3">
            <a:extLst>
              <a:ext uri="{FF2B5EF4-FFF2-40B4-BE49-F238E27FC236}">
                <a16:creationId xmlns:a16="http://schemas.microsoft.com/office/drawing/2014/main" id="{E1F964EB-AB29-6178-D152-8A133E3B5135}"/>
              </a:ext>
            </a:extLst>
          </p:cNvPr>
          <p:cNvSpPr/>
          <p:nvPr/>
        </p:nvSpPr>
        <p:spPr>
          <a:xfrm>
            <a:off x="6892413" y="4542503"/>
            <a:ext cx="4070555" cy="216311"/>
          </a:xfrm>
          <a:prstGeom prst="rect">
            <a:avLst/>
          </a:prstGeom>
          <a:solidFill>
            <a:srgbClr val="E4E5E9"/>
          </a:solidFill>
          <a:ln>
            <a:solidFill>
              <a:srgbClr val="E3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0"/>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MX" sz="3200">
                <a:solidFill>
                  <a:schemeClr val="lt1"/>
                </a:solidFill>
                <a:latin typeface="Work Sans Medium"/>
                <a:ea typeface="Work Sans Medium"/>
                <a:cs typeface="Work Sans Medium"/>
                <a:sym typeface="Work Sans Medium"/>
              </a:rPr>
              <a:t>Entregables Proyecto Formativo</a:t>
            </a:r>
            <a:br>
              <a:rPr lang="es-MX" sz="3200">
                <a:solidFill>
                  <a:schemeClr val="lt1"/>
                </a:solidFill>
                <a:latin typeface="Work Sans Medium"/>
                <a:ea typeface="Work Sans Medium"/>
                <a:cs typeface="Work Sans Medium"/>
                <a:sym typeface="Work Sans Medium"/>
              </a:rPr>
            </a:br>
            <a:r>
              <a:rPr lang="es-MX"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215" name="Google Shape;215;p30"/>
          <p:cNvSpPr txBox="1"/>
          <p:nvPr/>
        </p:nvSpPr>
        <p:spPr>
          <a:xfrm>
            <a:off x="697470" y="2792459"/>
            <a:ext cx="3854368" cy="1600398"/>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3"/>
              </a:rPr>
              <a:t>contextualización</a:t>
            </a:r>
            <a:endParaRPr lang="es-CO" sz="1400"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4"/>
              </a:rPr>
              <a:t>Licitación de requisitos</a:t>
            </a:r>
            <a:endParaRPr lang="es-CO"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5"/>
              </a:rPr>
              <a:t>Requisitos</a:t>
            </a:r>
            <a:endParaRPr lang="es-CO"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6"/>
              </a:rPr>
              <a:t>Wireframes o mockups</a:t>
            </a:r>
            <a:endParaRPr lang="es-CO"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7"/>
              </a:rPr>
              <a:t>Modelo relacional</a:t>
            </a:r>
            <a:endParaRPr lang="es-CO" sz="1400"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8"/>
              </a:rPr>
              <a:t>Normalización MR</a:t>
            </a:r>
            <a:endParaRPr lang="es-CO" dirty="0">
              <a:solidFill>
                <a:schemeClr val="dk1"/>
              </a:solidFill>
              <a:latin typeface="Work Sans Light"/>
              <a:ea typeface="Work Sans Light"/>
              <a:cs typeface="Work Sans Light"/>
              <a:sym typeface="Work Sans Light"/>
            </a:endParaRPr>
          </a:p>
          <a:p>
            <a:pPr marL="285750" marR="0" lvl="0" indent="-2857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9"/>
              </a:rPr>
              <a:t>Diccionario de datos</a:t>
            </a:r>
            <a:endParaRPr sz="1400" dirty="0">
              <a:solidFill>
                <a:schemeClr val="dk1"/>
              </a:solidFill>
              <a:latin typeface="Work Sans Light"/>
              <a:ea typeface="Work Sans Light"/>
              <a:cs typeface="Work Sans Light"/>
              <a:sym typeface="Work Sans Light"/>
            </a:endParaRPr>
          </a:p>
        </p:txBody>
      </p:sp>
      <p:grpSp>
        <p:nvGrpSpPr>
          <p:cNvPr id="216" name="Google Shape;216;p30"/>
          <p:cNvGrpSpPr/>
          <p:nvPr/>
        </p:nvGrpSpPr>
        <p:grpSpPr>
          <a:xfrm>
            <a:off x="903506" y="2328198"/>
            <a:ext cx="3239167" cy="347863"/>
            <a:chOff x="668953" y="1494678"/>
            <a:chExt cx="3239167" cy="347863"/>
          </a:xfrm>
        </p:grpSpPr>
        <p:sp>
          <p:nvSpPr>
            <p:cNvPr id="217" name="Google Shape;217;p30"/>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8" name="Google Shape;218;p30"/>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a:solidFill>
                    <a:srgbClr val="38AA00"/>
                  </a:solidFill>
                  <a:latin typeface="Work Sans Light"/>
                  <a:ea typeface="Work Sans Light"/>
                  <a:cs typeface="Work Sans Light"/>
                  <a:sym typeface="Work Sans Light"/>
                </a:rPr>
                <a:t>Segundo Trimestre</a:t>
              </a:r>
              <a:endParaRPr/>
            </a:p>
          </p:txBody>
        </p:sp>
      </p:grpSp>
      <p:sp>
        <p:nvSpPr>
          <p:cNvPr id="221" name="Google Shape;221;p30"/>
          <p:cNvSpPr txBox="1"/>
          <p:nvPr/>
        </p:nvSpPr>
        <p:spPr>
          <a:xfrm>
            <a:off x="3278158" y="2358609"/>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dirty="0">
                <a:solidFill>
                  <a:srgbClr val="38AA00"/>
                </a:solidFill>
                <a:latin typeface="Work Sans Light"/>
                <a:ea typeface="Work Sans Light"/>
                <a:cs typeface="Work Sans Light"/>
                <a:sym typeface="Work Sans Light"/>
              </a:rPr>
              <a:t>Tercer Trimestre</a:t>
            </a:r>
            <a:endParaRPr dirty="0"/>
          </a:p>
        </p:txBody>
      </p:sp>
      <p:sp>
        <p:nvSpPr>
          <p:cNvPr id="222" name="Google Shape;222;p30"/>
          <p:cNvSpPr txBox="1"/>
          <p:nvPr/>
        </p:nvSpPr>
        <p:spPr>
          <a:xfrm>
            <a:off x="3278158" y="2762628"/>
            <a:ext cx="3854368" cy="738623"/>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10"/>
              </a:rPr>
              <a:t>Casos de uso</a:t>
            </a:r>
            <a:endParaRPr lang="es-CO" sz="1400" dirty="0">
              <a:solidFill>
                <a:schemeClr val="dk1"/>
              </a:solidFill>
              <a:latin typeface="Work Sans Light"/>
              <a:ea typeface="Work Sans Light"/>
              <a:cs typeface="Work Sans Light"/>
              <a:sym typeface="Work Sans Light"/>
            </a:endParaRPr>
          </a:p>
          <a:p>
            <a:pPr marL="171450" marR="0" lvl="0" indent="-1714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11"/>
              </a:rPr>
              <a:t>Construcción DB_DDL_DML</a:t>
            </a:r>
            <a:endParaRPr lang="es-CO" dirty="0">
              <a:solidFill>
                <a:schemeClr val="dk1"/>
              </a:solidFill>
              <a:latin typeface="Work Sans Light"/>
              <a:ea typeface="Work Sans Light"/>
              <a:cs typeface="Work Sans Light"/>
              <a:sym typeface="Work Sans Light"/>
            </a:endParaRPr>
          </a:p>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rPr>
              <a:t>CRUD</a:t>
            </a:r>
            <a:endParaRPr sz="1400" dirty="0">
              <a:solidFill>
                <a:schemeClr val="dk1"/>
              </a:solidFill>
              <a:latin typeface="Work Sans Light"/>
              <a:ea typeface="Work Sans Light"/>
              <a:cs typeface="Work Sans Light"/>
              <a:sym typeface="Work Sans Light"/>
            </a:endParaRPr>
          </a:p>
        </p:txBody>
      </p:sp>
      <p:sp>
        <p:nvSpPr>
          <p:cNvPr id="225" name="Google Shape;225;p30"/>
          <p:cNvSpPr txBox="1"/>
          <p:nvPr/>
        </p:nvSpPr>
        <p:spPr>
          <a:xfrm>
            <a:off x="5967470" y="2377647"/>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dirty="0">
                <a:solidFill>
                  <a:srgbClr val="38AA00"/>
                </a:solidFill>
                <a:latin typeface="Work Sans Light"/>
                <a:ea typeface="Work Sans Light"/>
                <a:cs typeface="Work Sans Light"/>
                <a:sym typeface="Work Sans Light"/>
              </a:rPr>
              <a:t>Cuarto Trimestre</a:t>
            </a:r>
            <a:endParaRPr dirty="0"/>
          </a:p>
        </p:txBody>
      </p:sp>
      <p:sp>
        <p:nvSpPr>
          <p:cNvPr id="226" name="Google Shape;226;p30"/>
          <p:cNvSpPr txBox="1"/>
          <p:nvPr/>
        </p:nvSpPr>
        <p:spPr>
          <a:xfrm>
            <a:off x="6024638" y="2771091"/>
            <a:ext cx="3854368" cy="738623"/>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12"/>
              </a:rPr>
              <a:t>Diagrama de clases</a:t>
            </a:r>
            <a:endParaRPr lang="es-CO" sz="1400" dirty="0">
              <a:solidFill>
                <a:schemeClr val="dk1"/>
              </a:solidFill>
              <a:latin typeface="Work Sans Light"/>
              <a:ea typeface="Work Sans Light"/>
              <a:cs typeface="Work Sans Light"/>
              <a:sym typeface="Work Sans Light"/>
            </a:endParaRPr>
          </a:p>
          <a:p>
            <a:pPr marL="171450" marR="0" lvl="0" indent="-1714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rPr>
              <a:t>Producto software</a:t>
            </a:r>
          </a:p>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13"/>
              </a:rPr>
              <a:t>Prototi</a:t>
            </a:r>
            <a:r>
              <a:rPr lang="es-CO" dirty="0">
                <a:solidFill>
                  <a:schemeClr val="dk1"/>
                </a:solidFill>
                <a:latin typeface="Work Sans Light"/>
                <a:ea typeface="Work Sans Light"/>
                <a:cs typeface="Work Sans Light"/>
                <a:sym typeface="Work Sans Light"/>
                <a:hlinkClick r:id="rId13"/>
              </a:rPr>
              <a:t>po no funcional</a:t>
            </a:r>
            <a:endParaRPr sz="1400" dirty="0">
              <a:solidFill>
                <a:schemeClr val="dk1"/>
              </a:solidFill>
              <a:latin typeface="Work Sans Light"/>
              <a:ea typeface="Work Sans Light"/>
              <a:cs typeface="Work Sans Light"/>
              <a:sym typeface="Work Sans Light"/>
            </a:endParaRPr>
          </a:p>
        </p:txBody>
      </p:sp>
      <p:pic>
        <p:nvPicPr>
          <p:cNvPr id="4" name="Imagen 3" descr="Logotipo&#10;&#10;Descripción generada automáticamente con confianza media">
            <a:extLst>
              <a:ext uri="{FF2B5EF4-FFF2-40B4-BE49-F238E27FC236}">
                <a16:creationId xmlns:a16="http://schemas.microsoft.com/office/drawing/2014/main" id="{62E1BFB1-E446-8B3F-61D5-40CF7D066739}"/>
              </a:ext>
            </a:extLst>
          </p:cNvPr>
          <p:cNvPicPr>
            <a:picLocks noChangeAspect="1"/>
          </p:cNvPicPr>
          <p:nvPr/>
        </p:nvPicPr>
        <p:blipFill>
          <a:blip r:embed="rId14"/>
          <a:stretch>
            <a:fillRect/>
          </a:stretch>
        </p:blipFill>
        <p:spPr>
          <a:xfrm>
            <a:off x="9297368" y="181092"/>
            <a:ext cx="1093334" cy="1093334"/>
          </a:xfrm>
          <a:prstGeom prst="rect">
            <a:avLst/>
          </a:prstGeom>
        </p:spPr>
      </p:pic>
      <p:sp>
        <p:nvSpPr>
          <p:cNvPr id="5" name="Rectángulo 4">
            <a:extLst>
              <a:ext uri="{FF2B5EF4-FFF2-40B4-BE49-F238E27FC236}">
                <a16:creationId xmlns:a16="http://schemas.microsoft.com/office/drawing/2014/main" id="{5E6BDF98-8DE9-33BF-47E3-03A7E5D61F57}"/>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 name="Google Shape;225;p30">
            <a:extLst>
              <a:ext uri="{FF2B5EF4-FFF2-40B4-BE49-F238E27FC236}">
                <a16:creationId xmlns:a16="http://schemas.microsoft.com/office/drawing/2014/main" id="{CFAA1715-692C-380F-D7A9-78A8814EDFFA}"/>
              </a:ext>
            </a:extLst>
          </p:cNvPr>
          <p:cNvSpPr txBox="1"/>
          <p:nvPr/>
        </p:nvSpPr>
        <p:spPr>
          <a:xfrm>
            <a:off x="8656782" y="2379286"/>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dirty="0">
                <a:solidFill>
                  <a:srgbClr val="38AA00"/>
                </a:solidFill>
                <a:latin typeface="Work Sans Light"/>
                <a:ea typeface="Work Sans Light"/>
                <a:cs typeface="Work Sans Light"/>
                <a:sym typeface="Work Sans Light"/>
              </a:rPr>
              <a:t>Quinto Trimestre</a:t>
            </a:r>
            <a:endParaRPr dirty="0"/>
          </a:p>
        </p:txBody>
      </p:sp>
      <p:sp>
        <p:nvSpPr>
          <p:cNvPr id="3" name="Google Shape;226;p30">
            <a:extLst>
              <a:ext uri="{FF2B5EF4-FFF2-40B4-BE49-F238E27FC236}">
                <a16:creationId xmlns:a16="http://schemas.microsoft.com/office/drawing/2014/main" id="{71E14622-A7D9-3216-F9A9-ADA119C3618F}"/>
              </a:ext>
            </a:extLst>
          </p:cNvPr>
          <p:cNvSpPr txBox="1"/>
          <p:nvPr/>
        </p:nvSpPr>
        <p:spPr>
          <a:xfrm>
            <a:off x="8656782" y="2691277"/>
            <a:ext cx="3854368" cy="954067"/>
          </a:xfrm>
          <a:prstGeom prst="rect">
            <a:avLst/>
          </a:prstGeom>
          <a:noFill/>
          <a:ln>
            <a:noFill/>
          </a:ln>
        </p:spPr>
        <p:txBody>
          <a:bodyPr spcFirstLastPara="1" wrap="square" lIns="91425" tIns="45700" rIns="91425" bIns="45700" anchor="t" anchorCtr="0">
            <a:spAutoFit/>
          </a:bodyPr>
          <a:lstStyle/>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rPr>
              <a:t>Casos de prueba</a:t>
            </a:r>
          </a:p>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rPr>
              <a:t>Ejecución</a:t>
            </a:r>
            <a:r>
              <a:rPr lang="es-CO" dirty="0">
                <a:solidFill>
                  <a:schemeClr val="dk1"/>
                </a:solidFill>
                <a:latin typeface="Work Sans Light"/>
                <a:ea typeface="Work Sans Light"/>
                <a:cs typeface="Work Sans Light"/>
                <a:sym typeface="Work Sans Light"/>
              </a:rPr>
              <a:t> de pruebas unitarias</a:t>
            </a:r>
          </a:p>
          <a:p>
            <a:pPr marL="171450" marR="0" lvl="0" indent="-171450" algn="l" rtl="0">
              <a:spcBef>
                <a:spcPts val="0"/>
              </a:spcBef>
              <a:spcAft>
                <a:spcPts val="0"/>
              </a:spcAft>
              <a:buClr>
                <a:schemeClr val="dk1"/>
              </a:buClr>
              <a:buSzPts val="1400"/>
              <a:buFont typeface="Arial"/>
              <a:buChar char="•"/>
            </a:pPr>
            <a:r>
              <a:rPr lang="es-CO" dirty="0">
                <a:solidFill>
                  <a:schemeClr val="dk1"/>
                </a:solidFill>
                <a:latin typeface="Work Sans Light"/>
                <a:ea typeface="Work Sans Light"/>
                <a:cs typeface="Work Sans Light"/>
                <a:sym typeface="Work Sans Light"/>
                <a:hlinkClick r:id="rId15"/>
              </a:rPr>
              <a:t>Manual técnico</a:t>
            </a:r>
            <a:endParaRPr lang="es-CO" dirty="0">
              <a:solidFill>
                <a:schemeClr val="dk1"/>
              </a:solidFill>
              <a:latin typeface="Work Sans Light"/>
              <a:ea typeface="Work Sans Light"/>
              <a:cs typeface="Work Sans Light"/>
              <a:sym typeface="Work Sans Light"/>
            </a:endParaRPr>
          </a:p>
          <a:p>
            <a:pPr marL="171450" marR="0" lvl="0" indent="-171450" algn="l" rtl="0">
              <a:spcBef>
                <a:spcPts val="0"/>
              </a:spcBef>
              <a:spcAft>
                <a:spcPts val="0"/>
              </a:spcAft>
              <a:buClr>
                <a:schemeClr val="dk1"/>
              </a:buClr>
              <a:buSzPts val="1400"/>
              <a:buFont typeface="Arial"/>
              <a:buChar char="•"/>
            </a:pPr>
            <a:r>
              <a:rPr lang="es-CO" sz="1400" dirty="0">
                <a:solidFill>
                  <a:schemeClr val="dk1"/>
                </a:solidFill>
                <a:latin typeface="Work Sans Light"/>
                <a:ea typeface="Work Sans Light"/>
                <a:cs typeface="Work Sans Light"/>
                <a:sym typeface="Work Sans Light"/>
                <a:hlinkClick r:id="rId16"/>
              </a:rPr>
              <a:t>Manual de usuario</a:t>
            </a:r>
            <a:endParaRPr lang="es-CO" sz="1400" dirty="0">
              <a:solidFill>
                <a:schemeClr val="dk1"/>
              </a:solidFill>
              <a:latin typeface="Work Sans Light"/>
              <a:ea typeface="Work Sans Light"/>
              <a:cs typeface="Work Sans Light"/>
              <a:sym typeface="Work Sans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31"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
        <p:cNvGrpSpPr/>
        <p:nvPr/>
      </p:nvGrpSpPr>
      <p:grpSpPr>
        <a:xfrm>
          <a:off x="0" y="0"/>
          <a:ext cx="0" cy="0"/>
          <a:chOff x="0" y="0"/>
          <a:chExt cx="0" cy="0"/>
        </a:xfrm>
      </p:grpSpPr>
      <p:sp>
        <p:nvSpPr>
          <p:cNvPr id="108" name="Google Shape;108;p18"/>
          <p:cNvSpPr txBox="1"/>
          <p:nvPr/>
        </p:nvSpPr>
        <p:spPr>
          <a:xfrm>
            <a:off x="3252112" y="675443"/>
            <a:ext cx="5687776" cy="120028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7200" dirty="0">
                <a:solidFill>
                  <a:schemeClr val="lt1"/>
                </a:solidFill>
                <a:latin typeface="Work Sans Light"/>
                <a:sym typeface="Work Sans Light"/>
              </a:rPr>
              <a:t>RESITECH</a:t>
            </a:r>
            <a:endParaRPr dirty="0"/>
          </a:p>
        </p:txBody>
      </p:sp>
      <p:cxnSp>
        <p:nvCxnSpPr>
          <p:cNvPr id="109" name="Google Shape;109;p18"/>
          <p:cNvCxnSpPr/>
          <p:nvPr/>
        </p:nvCxnSpPr>
        <p:spPr>
          <a:xfrm>
            <a:off x="5227899" y="3321934"/>
            <a:ext cx="1736203" cy="0"/>
          </a:xfrm>
          <a:prstGeom prst="straightConnector1">
            <a:avLst/>
          </a:prstGeom>
          <a:noFill/>
          <a:ln w="9525" cap="flat" cmpd="sng">
            <a:solidFill>
              <a:schemeClr val="lt1"/>
            </a:solidFill>
            <a:prstDash val="solid"/>
            <a:miter lim="800000"/>
            <a:headEnd type="none" w="sm" len="sm"/>
            <a:tailEnd type="none" w="sm" len="sm"/>
          </a:ln>
        </p:spPr>
      </p:cxnSp>
      <p:sp>
        <p:nvSpPr>
          <p:cNvPr id="110" name="Google Shape;110;p18"/>
          <p:cNvSpPr txBox="1"/>
          <p:nvPr/>
        </p:nvSpPr>
        <p:spPr>
          <a:xfrm>
            <a:off x="4168816" y="3463724"/>
            <a:ext cx="3854368"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dirty="0">
                <a:solidFill>
                  <a:schemeClr val="lt1"/>
                </a:solidFill>
                <a:latin typeface="Work Sans Light"/>
                <a:sym typeface="Work Sans Light"/>
              </a:rPr>
              <a:t>Joseph Nicolas Varon Vargas</a:t>
            </a:r>
          </a:p>
          <a:p>
            <a:pPr marL="0" marR="0" lvl="0" indent="0" algn="ctr" rtl="0">
              <a:spcBef>
                <a:spcPts val="0"/>
              </a:spcBef>
              <a:spcAft>
                <a:spcPts val="0"/>
              </a:spcAft>
              <a:buNone/>
            </a:pPr>
            <a:r>
              <a:rPr lang="es-MX" sz="1600" dirty="0">
                <a:solidFill>
                  <a:schemeClr val="lt1"/>
                </a:solidFill>
                <a:latin typeface="Work Sans Light"/>
                <a:sym typeface="Work Sans Light"/>
              </a:rPr>
              <a:t>Juan Sebastian Castro Martinez</a:t>
            </a:r>
            <a:endParaRPr dirty="0"/>
          </a:p>
        </p:txBody>
      </p:sp>
      <p:sp>
        <p:nvSpPr>
          <p:cNvPr id="111" name="Google Shape;111;p18"/>
          <p:cNvSpPr txBox="1"/>
          <p:nvPr/>
        </p:nvSpPr>
        <p:spPr>
          <a:xfrm>
            <a:off x="1068888" y="5279998"/>
            <a:ext cx="10054224" cy="107721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Servicio Nacional de Aprendizaje –SENA, Centro de Electricidad Electrónica y Telecomunicaciones</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Técnico en Programación de Software - TPS, Primer Trimestre</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Instructor Albeiro Ramos</a:t>
            </a:r>
            <a:endParaRPr/>
          </a:p>
          <a:p>
            <a:pPr marL="0" marR="0" lvl="0" indent="0" algn="ctr" rtl="0">
              <a:spcBef>
                <a:spcPts val="0"/>
              </a:spcBef>
              <a:spcAft>
                <a:spcPts val="0"/>
              </a:spcAft>
              <a:buNone/>
            </a:pPr>
            <a:r>
              <a:rPr lang="es-MX" sz="1600" b="1">
                <a:solidFill>
                  <a:schemeClr val="lt1"/>
                </a:solidFill>
                <a:latin typeface="Work Sans Light"/>
                <a:ea typeface="Work Sans Light"/>
                <a:cs typeface="Work Sans Light"/>
                <a:sym typeface="Work Sans Light"/>
              </a:rPr>
              <a:t>Bogotá, 25 de marzo de 2023</a:t>
            </a:r>
            <a:endParaRPr sz="1600" b="1">
              <a:solidFill>
                <a:schemeClr val="lt1"/>
              </a:solidFill>
              <a:latin typeface="Work Sans Light"/>
              <a:ea typeface="Work Sans Light"/>
              <a:cs typeface="Work Sans Light"/>
              <a:sym typeface="Work Sa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7" name="Google Shape;117;p19"/>
          <p:cNvSpPr/>
          <p:nvPr/>
        </p:nvSpPr>
        <p:spPr>
          <a:xfrm>
            <a:off x="1275828" y="1872197"/>
            <a:ext cx="2939970"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118" name="Google Shape;118;p19"/>
          <p:cNvSpPr txBox="1"/>
          <p:nvPr/>
        </p:nvSpPr>
        <p:spPr>
          <a:xfrm>
            <a:off x="1145896" y="1707519"/>
            <a:ext cx="351474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600"/>
              <a:buFont typeface="Work Sans Light"/>
              <a:buNone/>
            </a:pPr>
            <a:r>
              <a:rPr lang="es-MX" sz="3600" dirty="0">
                <a:solidFill>
                  <a:srgbClr val="38AA00"/>
                </a:solidFill>
                <a:latin typeface="Work Sans Light"/>
                <a:ea typeface="Work Sans Light"/>
                <a:cs typeface="Work Sans Light"/>
                <a:sym typeface="Work Sans Light"/>
              </a:rPr>
              <a:t>Introducción</a:t>
            </a:r>
            <a:endParaRPr dirty="0"/>
          </a:p>
        </p:txBody>
      </p:sp>
      <p:sp>
        <p:nvSpPr>
          <p:cNvPr id="119" name="Google Shape;119;p19"/>
          <p:cNvSpPr txBox="1"/>
          <p:nvPr/>
        </p:nvSpPr>
        <p:spPr>
          <a:xfrm>
            <a:off x="976082" y="3088418"/>
            <a:ext cx="3854368" cy="2062063"/>
          </a:xfrm>
          <a:prstGeom prst="rect">
            <a:avLst/>
          </a:prstGeom>
          <a:noFill/>
          <a:ln>
            <a:noFill/>
          </a:ln>
        </p:spPr>
        <p:txBody>
          <a:bodyPr spcFirstLastPara="1" wrap="square" lIns="91425" tIns="45700" rIns="91425" bIns="45700" anchor="t" anchorCtr="0">
            <a:spAutoFit/>
          </a:bodyPr>
          <a:lstStyle/>
          <a:p>
            <a:pPr algn="just"/>
            <a:r>
              <a:rPr lang="es-ES" sz="1600" dirty="0">
                <a:solidFill>
                  <a:schemeClr val="tx1"/>
                </a:solidFill>
                <a:latin typeface="Arial" panose="020B0604020202020204" pitchFamily="34" charset="0"/>
                <a:cs typeface="Arial" panose="020B0604020202020204" pitchFamily="34" charset="0"/>
              </a:rPr>
              <a:t>En el presente documento se describirá el inconveniente que tiene el conjunto residencial Recodo de suba, se resaltaran las novedades al tener un sistema de agendamientos algo desactualizados, ya que se hace por medio de hojas libros de asistencia entre otros.</a:t>
            </a:r>
          </a:p>
        </p:txBody>
      </p:sp>
      <p:pic>
        <p:nvPicPr>
          <p:cNvPr id="3" name="Imagen 2" descr="Logotipo&#10;&#10;Descripción generada automáticamente con confianza media">
            <a:extLst>
              <a:ext uri="{FF2B5EF4-FFF2-40B4-BE49-F238E27FC236}">
                <a16:creationId xmlns:a16="http://schemas.microsoft.com/office/drawing/2014/main" id="{63F0A664-4109-D3A7-AF2F-AA4A13C2027D}"/>
              </a:ext>
            </a:extLst>
          </p:cNvPr>
          <p:cNvPicPr>
            <a:picLocks noChangeAspect="1"/>
          </p:cNvPicPr>
          <p:nvPr/>
        </p:nvPicPr>
        <p:blipFill>
          <a:blip r:embed="rId4"/>
          <a:stretch>
            <a:fillRect/>
          </a:stretch>
        </p:blipFill>
        <p:spPr>
          <a:xfrm>
            <a:off x="6371302" y="0"/>
            <a:ext cx="5820698" cy="6858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0"/>
          <p:cNvSpPr txBox="1"/>
          <p:nvPr/>
        </p:nvSpPr>
        <p:spPr>
          <a:xfrm>
            <a:off x="456236" y="416689"/>
            <a:ext cx="10515600" cy="741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MX" sz="4400" dirty="0">
                <a:solidFill>
                  <a:schemeClr val="lt1"/>
                </a:solidFill>
                <a:latin typeface="Work Sans Medium"/>
                <a:ea typeface="Work Sans Medium"/>
                <a:cs typeface="Work Sans Medium"/>
                <a:sym typeface="Work Sans Medium"/>
              </a:rPr>
              <a:t>RESITECH</a:t>
            </a:r>
            <a:endParaRPr dirty="0"/>
          </a:p>
        </p:txBody>
      </p:sp>
      <p:sp>
        <p:nvSpPr>
          <p:cNvPr id="127" name="Google Shape;127;p20"/>
          <p:cNvSpPr txBox="1"/>
          <p:nvPr/>
        </p:nvSpPr>
        <p:spPr>
          <a:xfrm>
            <a:off x="6653014" y="2489547"/>
            <a:ext cx="4547336" cy="30469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Problema</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Objetivos</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Justificación</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Alcance</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Delimitación</a:t>
            </a:r>
            <a:endParaRPr dirty="0">
              <a:latin typeface="+mj-lt"/>
            </a:endParaRPr>
          </a:p>
          <a:p>
            <a:pPr marL="0" marR="0" lvl="0" indent="0" algn="l" rtl="0">
              <a:spcBef>
                <a:spcPts val="0"/>
              </a:spcBef>
              <a:spcAft>
                <a:spcPts val="0"/>
              </a:spcAft>
              <a:buNone/>
            </a:pPr>
            <a:r>
              <a:rPr lang="es-MX" sz="3200" b="1" dirty="0">
                <a:solidFill>
                  <a:schemeClr val="dk1"/>
                </a:solidFill>
                <a:latin typeface="+mj-lt"/>
                <a:ea typeface="Work Sans Light"/>
                <a:cs typeface="Work Sans Light"/>
                <a:sym typeface="Work Sans Light"/>
              </a:rPr>
              <a:t>Entregables Trimestre</a:t>
            </a:r>
            <a:endParaRPr dirty="0">
              <a:latin typeface="+mj-lt"/>
            </a:endParaRPr>
          </a:p>
        </p:txBody>
      </p:sp>
      <p:pic>
        <p:nvPicPr>
          <p:cNvPr id="2" name="Imagen 1" descr="Logotipo&#10;&#10;Descripción generada automáticamente con confianza media">
            <a:extLst>
              <a:ext uri="{FF2B5EF4-FFF2-40B4-BE49-F238E27FC236}">
                <a16:creationId xmlns:a16="http://schemas.microsoft.com/office/drawing/2014/main" id="{46DBA63A-E02F-976A-47D1-AFE22BCAF46A}"/>
              </a:ext>
            </a:extLst>
          </p:cNvPr>
          <p:cNvPicPr>
            <a:picLocks noChangeAspect="1"/>
          </p:cNvPicPr>
          <p:nvPr/>
        </p:nvPicPr>
        <p:blipFill>
          <a:blip r:embed="rId4"/>
          <a:stretch>
            <a:fillRect/>
          </a:stretch>
        </p:blipFill>
        <p:spPr>
          <a:xfrm>
            <a:off x="625316" y="1286071"/>
            <a:ext cx="4913671" cy="4913671"/>
          </a:xfrm>
          <a:prstGeom prst="rect">
            <a:avLst/>
          </a:prstGeom>
        </p:spPr>
      </p:pic>
      <p:sp>
        <p:nvSpPr>
          <p:cNvPr id="3" name="Rectángulo 2">
            <a:extLst>
              <a:ext uri="{FF2B5EF4-FFF2-40B4-BE49-F238E27FC236}">
                <a16:creationId xmlns:a16="http://schemas.microsoft.com/office/drawing/2014/main" id="{92B783F9-F4D1-D1D8-320C-5AEC0F8F6F47}"/>
              </a:ext>
            </a:extLst>
          </p:cNvPr>
          <p:cNvSpPr/>
          <p:nvPr/>
        </p:nvSpPr>
        <p:spPr>
          <a:xfrm>
            <a:off x="1146427" y="4837471"/>
            <a:ext cx="4070555" cy="216311"/>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456236" y="10614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a:solidFill>
                  <a:schemeClr val="lt1"/>
                </a:solidFill>
                <a:latin typeface="Work Sans Medium"/>
                <a:ea typeface="Work Sans Medium"/>
                <a:cs typeface="Work Sans Medium"/>
                <a:sym typeface="Work Sans Medium"/>
              </a:rPr>
              <a:t>Problema</a:t>
            </a:r>
            <a:endParaRPr dirty="0"/>
          </a:p>
        </p:txBody>
      </p:sp>
      <p:sp>
        <p:nvSpPr>
          <p:cNvPr id="135" name="Google Shape;135;p21"/>
          <p:cNvSpPr txBox="1"/>
          <p:nvPr/>
        </p:nvSpPr>
        <p:spPr>
          <a:xfrm>
            <a:off x="456236" y="2062961"/>
            <a:ext cx="11447293" cy="4524275"/>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En conjunto residencial Recodo ubicado en la ciudad de Bogotá, en la localidad de suba, ha tenido inconvenientes por tener un sistema de agendamientos por medio de libros de asistencias para la reserva de salón comunal y BBQ.</a:t>
            </a:r>
            <a:endParaRPr lang="es-CO" sz="1600" dirty="0">
              <a:latin typeface="+mj-lt"/>
            </a:endParaRPr>
          </a:p>
          <a:p>
            <a:pPr marL="285750" marR="0" lvl="0" indent="-184150" algn="just" rtl="0">
              <a:spcBef>
                <a:spcPts val="0"/>
              </a:spcBef>
              <a:spcAft>
                <a:spcPts val="0"/>
              </a:spcAft>
              <a:buClr>
                <a:schemeClr val="dk1"/>
              </a:buClr>
              <a:buSzPts val="1600"/>
              <a:buFont typeface="Arial"/>
              <a:buNone/>
            </a:pPr>
            <a:endParaRPr lang="es-ES" sz="1600" dirty="0">
              <a:solidFill>
                <a:schemeClr val="dk1"/>
              </a:solidFill>
              <a:latin typeface="+mj-lt"/>
              <a:ea typeface="Work Sans Light"/>
              <a:cs typeface="Work Sans Light"/>
              <a:sym typeface="Work Sans Light"/>
            </a:endParaRPr>
          </a:p>
          <a:p>
            <a:pPr marL="285750" marR="0" lvl="0" indent="-184150" algn="just" rtl="0">
              <a:spcBef>
                <a:spcPts val="0"/>
              </a:spcBef>
              <a:spcAft>
                <a:spcPts val="0"/>
              </a:spcAft>
              <a:buClr>
                <a:schemeClr val="dk1"/>
              </a:buClr>
              <a:buSzPts val="1600"/>
              <a:buFont typeface="Arial"/>
              <a:buNone/>
            </a:pPr>
            <a:endParaRPr lang="es-ES"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ES" sz="1600" dirty="0">
                <a:solidFill>
                  <a:schemeClr val="dk1"/>
                </a:solidFill>
                <a:latin typeface="+mj-lt"/>
                <a:ea typeface="Work Sans Light"/>
                <a:cs typeface="Work Sans Light"/>
                <a:sym typeface="Work Sans Light"/>
              </a:rPr>
              <a:t>El proceso de intervención se realizará desde la parte física que son las planillas de separación del salón comunal y la zona BBQ.</a:t>
            </a:r>
          </a:p>
          <a:p>
            <a:pPr marR="0" lvl="0" algn="just" rtl="0">
              <a:spcBef>
                <a:spcPts val="0"/>
              </a:spcBef>
              <a:spcAft>
                <a:spcPts val="0"/>
              </a:spcAft>
              <a:buClr>
                <a:schemeClr val="dk1"/>
              </a:buClr>
              <a:buSzPts val="1600"/>
            </a:pPr>
            <a:endParaRPr lang="es-ES" sz="1600" dirty="0">
              <a:latin typeface="+mj-lt"/>
            </a:endParaRPr>
          </a:p>
          <a:p>
            <a:pPr marR="0" lvl="0" algn="just" rtl="0">
              <a:spcBef>
                <a:spcPts val="0"/>
              </a:spcBef>
              <a:spcAft>
                <a:spcPts val="0"/>
              </a:spcAft>
              <a:buClr>
                <a:schemeClr val="dk1"/>
              </a:buClr>
              <a:buSzPts val="1600"/>
            </a:pPr>
            <a:endParaRPr lang="es-ES"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ES" sz="1600" dirty="0">
                <a:solidFill>
                  <a:schemeClr val="dk1"/>
                </a:solidFill>
                <a:latin typeface="+mj-lt"/>
                <a:ea typeface="Work Sans Light"/>
                <a:cs typeface="Work Sans Light"/>
                <a:sym typeface="Work Sans Light"/>
              </a:rPr>
              <a:t>El análisis de la información se realizará en la forma de historias de usuario donde los residentes, vigilantes y el administrador darán sus puntos de vista a las mejoras del conjunto por medio de una encuesta virtual</a:t>
            </a:r>
            <a:endParaRPr lang="es-ES" sz="1600" dirty="0">
              <a:latin typeface="+mj-lt"/>
            </a:endParaRPr>
          </a:p>
          <a:p>
            <a:pPr marL="285750" marR="0" lvl="0" indent="-184150" algn="just" rtl="0">
              <a:spcBef>
                <a:spcPts val="0"/>
              </a:spcBef>
              <a:spcAft>
                <a:spcPts val="0"/>
              </a:spcAft>
              <a:buClr>
                <a:schemeClr val="dk1"/>
              </a:buClr>
              <a:buSzPts val="1600"/>
              <a:buFont typeface="Arial"/>
              <a:buNone/>
            </a:pPr>
            <a:endParaRPr lang="es-ES"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endParaRPr lang="es-ES"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ES" sz="1600" dirty="0">
                <a:solidFill>
                  <a:schemeClr val="dk1"/>
                </a:solidFill>
                <a:latin typeface="+mj-lt"/>
                <a:ea typeface="Work Sans Light"/>
                <a:cs typeface="Work Sans Light"/>
                <a:sym typeface="Work Sans Light"/>
              </a:rPr>
              <a:t>Las necesidades encontradas: procesos de demora en la toma de tiempos en los espacios solicitados, falta de información de disponibilidad de fechas, procesos tediosos y ambiguos por medio de hojas, perdidas de los documentos físicos, no es amigable el proceso con el medio ambiente, molestias por respuestas negativas, para los vigilantes era tedioso ver y buscar las reservas.</a:t>
            </a:r>
          </a:p>
          <a:p>
            <a:pPr marR="0" lvl="0" algn="l" rtl="0">
              <a:spcBef>
                <a:spcPts val="0"/>
              </a:spcBef>
              <a:spcAft>
                <a:spcPts val="0"/>
              </a:spcAft>
              <a:buClr>
                <a:schemeClr val="dk1"/>
              </a:buClr>
              <a:buSzPts val="1600"/>
            </a:pPr>
            <a:endParaRPr lang="es-CO" sz="1600" dirty="0">
              <a:solidFill>
                <a:schemeClr val="dk1"/>
              </a:solidFill>
              <a:latin typeface="Work Sans Light"/>
              <a:ea typeface="Work Sans Light"/>
              <a:cs typeface="Work Sans Light"/>
              <a:sym typeface="Work Sans Light"/>
            </a:endParaRPr>
          </a:p>
          <a:p>
            <a:pPr marL="285750" marR="0" lvl="0" indent="-184150" algn="l" rtl="0">
              <a:spcBef>
                <a:spcPts val="0"/>
              </a:spcBef>
              <a:spcAft>
                <a:spcPts val="0"/>
              </a:spcAft>
              <a:buClr>
                <a:schemeClr val="dk1"/>
              </a:buClr>
              <a:buSzPts val="1600"/>
              <a:buFont typeface="Arial"/>
              <a:buNone/>
            </a:pPr>
            <a:endParaRPr sz="1600" dirty="0">
              <a:solidFill>
                <a:schemeClr val="dk1"/>
              </a:solidFill>
              <a:latin typeface="Work Sans Light"/>
              <a:ea typeface="Work Sans Light"/>
              <a:cs typeface="Work Sans Light"/>
              <a:sym typeface="Work Sans Light"/>
            </a:endParaRPr>
          </a:p>
        </p:txBody>
      </p:sp>
      <p:pic>
        <p:nvPicPr>
          <p:cNvPr id="4" name="Imagen 3" descr="Logotipo&#10;&#10;Descripción generada automáticamente con confianza media">
            <a:extLst>
              <a:ext uri="{FF2B5EF4-FFF2-40B4-BE49-F238E27FC236}">
                <a16:creationId xmlns:a16="http://schemas.microsoft.com/office/drawing/2014/main" id="{B5945C11-0EAF-3B5F-F828-D873F7D8B63B}"/>
              </a:ext>
            </a:extLst>
          </p:cNvPr>
          <p:cNvPicPr>
            <a:picLocks noChangeAspect="1"/>
          </p:cNvPicPr>
          <p:nvPr/>
        </p:nvPicPr>
        <p:blipFill>
          <a:blip r:embed="rId3"/>
          <a:stretch>
            <a:fillRect/>
          </a:stretch>
        </p:blipFill>
        <p:spPr>
          <a:xfrm>
            <a:off x="9297368" y="181092"/>
            <a:ext cx="1093334" cy="1093334"/>
          </a:xfrm>
          <a:prstGeom prst="rect">
            <a:avLst/>
          </a:prstGeom>
        </p:spPr>
      </p:pic>
      <p:sp>
        <p:nvSpPr>
          <p:cNvPr id="5" name="Rectángulo 4">
            <a:extLst>
              <a:ext uri="{FF2B5EF4-FFF2-40B4-BE49-F238E27FC236}">
                <a16:creationId xmlns:a16="http://schemas.microsoft.com/office/drawing/2014/main" id="{E13152AF-C5CC-30BC-1124-874EB4954D3B}"/>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3"/>
          <p:cNvSpPr/>
          <p:nvPr/>
        </p:nvSpPr>
        <p:spPr>
          <a:xfrm>
            <a:off x="1314043" y="593940"/>
            <a:ext cx="3527266"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23"/>
          <p:cNvSpPr txBox="1"/>
          <p:nvPr/>
        </p:nvSpPr>
        <p:spPr>
          <a:xfrm>
            <a:off x="1039184" y="310961"/>
            <a:ext cx="4076985"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a:solidFill>
                  <a:srgbClr val="38AA00"/>
                </a:solidFill>
                <a:latin typeface="Work Sans Light"/>
                <a:ea typeface="Work Sans Light"/>
                <a:cs typeface="Work Sans Light"/>
                <a:sym typeface="Work Sans Light"/>
              </a:rPr>
              <a:t>Objetivo General</a:t>
            </a:r>
            <a:endParaRPr/>
          </a:p>
        </p:txBody>
      </p:sp>
      <p:sp>
        <p:nvSpPr>
          <p:cNvPr id="150" name="Google Shape;150;p23"/>
          <p:cNvSpPr txBox="1"/>
          <p:nvPr/>
        </p:nvSpPr>
        <p:spPr>
          <a:xfrm>
            <a:off x="556218" y="1286827"/>
            <a:ext cx="5042916" cy="107717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CO" sz="1600" dirty="0">
                <a:solidFill>
                  <a:schemeClr val="dk1"/>
                </a:solidFill>
                <a:latin typeface="+mj-lt"/>
                <a:ea typeface="Work Sans Light"/>
                <a:cs typeface="Work Sans Light"/>
                <a:sym typeface="Work Sans Light"/>
              </a:rPr>
              <a:t>Se desarrollará un software donde se llevará a cabo las reservas del salón comunal y la zona BBQ del conjunto donde se podrá realizar la reserva desde la comodidad del lugar en el que este.</a:t>
            </a:r>
            <a:endParaRPr sz="1600" dirty="0">
              <a:solidFill>
                <a:schemeClr val="dk1"/>
              </a:solidFill>
              <a:latin typeface="+mj-lt"/>
              <a:ea typeface="Work Sans Light"/>
              <a:cs typeface="Work Sans Light"/>
              <a:sym typeface="Work Sans Light"/>
            </a:endParaRPr>
          </a:p>
        </p:txBody>
      </p:sp>
      <p:sp>
        <p:nvSpPr>
          <p:cNvPr id="152" name="Google Shape;152;p23"/>
          <p:cNvSpPr/>
          <p:nvPr/>
        </p:nvSpPr>
        <p:spPr>
          <a:xfrm>
            <a:off x="484946" y="3146130"/>
            <a:ext cx="4166093"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23"/>
          <p:cNvSpPr txBox="1"/>
          <p:nvPr/>
        </p:nvSpPr>
        <p:spPr>
          <a:xfrm>
            <a:off x="574055" y="2888203"/>
            <a:ext cx="4076985"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MX" sz="3200" dirty="0">
                <a:solidFill>
                  <a:srgbClr val="38AA00"/>
                </a:solidFill>
                <a:latin typeface="Work Sans Light"/>
                <a:ea typeface="Work Sans Light"/>
                <a:cs typeface="Work Sans Light"/>
                <a:sym typeface="Work Sans Light"/>
              </a:rPr>
              <a:t>Objetivo Específicos</a:t>
            </a:r>
            <a:endParaRPr dirty="0"/>
          </a:p>
        </p:txBody>
      </p:sp>
      <p:sp>
        <p:nvSpPr>
          <p:cNvPr id="154" name="Google Shape;154;p23"/>
          <p:cNvSpPr txBox="1"/>
          <p:nvPr/>
        </p:nvSpPr>
        <p:spPr>
          <a:xfrm>
            <a:off x="764324" y="3660486"/>
            <a:ext cx="4834810" cy="1077178"/>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600"/>
              <a:buFont typeface="Arial"/>
              <a:buChar char="•"/>
            </a:pPr>
            <a:r>
              <a:rPr lang="es-MX" sz="1600" dirty="0">
                <a:solidFill>
                  <a:schemeClr val="dk1"/>
                </a:solidFill>
                <a:latin typeface="+mj-lt"/>
                <a:ea typeface="Work Sans Light"/>
                <a:cs typeface="Work Sans Light"/>
                <a:sym typeface="Work Sans Light"/>
              </a:rPr>
              <a:t>Gestionar las reservas del Salón Comunal	 </a:t>
            </a:r>
          </a:p>
          <a:p>
            <a:pPr marR="0" lvl="0" algn="l"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     Conjunto Residencial Recodo de Suba</a:t>
            </a:r>
            <a:endParaRPr dirty="0">
              <a:latin typeface="+mj-lt"/>
            </a:endParaRPr>
          </a:p>
          <a:p>
            <a:pPr marL="285750" marR="0" lvl="0" indent="-285750" algn="l" rtl="0">
              <a:spcBef>
                <a:spcPts val="0"/>
              </a:spcBef>
              <a:spcAft>
                <a:spcPts val="0"/>
              </a:spcAft>
              <a:buClr>
                <a:schemeClr val="dk1"/>
              </a:buClr>
              <a:buSzPts val="1600"/>
              <a:buFont typeface="Arial"/>
              <a:buChar char="•"/>
            </a:pPr>
            <a:r>
              <a:rPr lang="es-MX" sz="1600" dirty="0">
                <a:solidFill>
                  <a:schemeClr val="dk1"/>
                </a:solidFill>
                <a:latin typeface="+mj-lt"/>
                <a:ea typeface="Work Sans Light"/>
                <a:cs typeface="Work Sans Light"/>
                <a:sym typeface="Work Sans Light"/>
              </a:rPr>
              <a:t>Gestionar reserva de la zona BBQ</a:t>
            </a:r>
          </a:p>
          <a:p>
            <a:pPr marR="0" lvl="0" algn="l"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     Conjunto Residencial Recodo de Suba</a:t>
            </a:r>
            <a:endParaRPr dirty="0">
              <a:latin typeface="+mj-lt"/>
            </a:endParaRPr>
          </a:p>
        </p:txBody>
      </p:sp>
      <p:pic>
        <p:nvPicPr>
          <p:cNvPr id="3" name="Imagen 2" descr="Person writing on a table">
            <a:extLst>
              <a:ext uri="{FF2B5EF4-FFF2-40B4-BE49-F238E27FC236}">
                <a16:creationId xmlns:a16="http://schemas.microsoft.com/office/drawing/2014/main" id="{1F61CCCB-ED6B-B80B-BBDD-149722CB28FE}"/>
              </a:ext>
            </a:extLst>
          </p:cNvPr>
          <p:cNvPicPr>
            <a:picLocks noChangeAspect="1"/>
          </p:cNvPicPr>
          <p:nvPr/>
        </p:nvPicPr>
        <p:blipFill>
          <a:blip r:embed="rId3"/>
          <a:srcRect l="23766" r="16965"/>
          <a:stretch/>
        </p:blipFill>
        <p:spPr>
          <a:xfrm>
            <a:off x="6096000" y="0"/>
            <a:ext cx="6096000" cy="6858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4"/>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dirty="0">
                <a:solidFill>
                  <a:schemeClr val="lt1"/>
                </a:solidFill>
                <a:latin typeface="Work Sans Medium"/>
                <a:ea typeface="Work Sans Medium"/>
                <a:cs typeface="Work Sans Medium"/>
                <a:sym typeface="Work Sans Medium"/>
              </a:rPr>
              <a:t>Justificación</a:t>
            </a:r>
            <a:endParaRPr dirty="0"/>
          </a:p>
        </p:txBody>
      </p:sp>
      <p:sp>
        <p:nvSpPr>
          <p:cNvPr id="162" name="Google Shape;162;p24"/>
          <p:cNvSpPr txBox="1"/>
          <p:nvPr/>
        </p:nvSpPr>
        <p:spPr>
          <a:xfrm>
            <a:off x="372353" y="1683960"/>
            <a:ext cx="11447293" cy="4524275"/>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lang="es-CO"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La solución: Se propone un sistema software de Información Web denominado RESITECH que servirá como herramienta para gestionar las reservas </a:t>
            </a:r>
            <a:r>
              <a:rPr lang="es-CO" sz="1600" dirty="0">
                <a:solidFill>
                  <a:schemeClr val="dk1"/>
                </a:solidFill>
                <a:latin typeface="+mj-lt"/>
                <a:ea typeface="Work Sans Light"/>
                <a:cs typeface="Work Sans Light"/>
                <a:sym typeface="Work Sans Light"/>
              </a:rPr>
              <a:t>del salón comunal y la zona BBQ del conjunto residencial Recodo de Suba.</a:t>
            </a:r>
          </a:p>
          <a:p>
            <a:pPr marR="0" lvl="0" algn="just" rtl="0">
              <a:spcBef>
                <a:spcPts val="0"/>
              </a:spcBef>
              <a:spcAft>
                <a:spcPts val="0"/>
              </a:spcAft>
              <a:buClr>
                <a:schemeClr val="dk1"/>
              </a:buClr>
              <a:buSzPts val="1600"/>
            </a:pPr>
            <a:endParaRPr lang="es-CO"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endParaRPr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La importancia del Sistema: Permitirá la gestión del administrador, habitantes y vigilantes del conjunto residencial Recodo de Suba, donde se realizará la gestión de los hechos mencionados. El administrador podrá llevar a cabo el registro de roles usuarios, casas y lugar, donde llevará más control de los agendamientos en las reservas, podrá actualizar, eliminar usuarios y aceptar la reserva. También tener todo digitalizado sin perdidas de la información.</a:t>
            </a:r>
          </a:p>
          <a:p>
            <a:pPr marR="0" lvl="0" algn="just" rtl="0">
              <a:spcBef>
                <a:spcPts val="0"/>
              </a:spcBef>
              <a:spcAft>
                <a:spcPts val="0"/>
              </a:spcAft>
              <a:buClr>
                <a:schemeClr val="dk1"/>
              </a:buClr>
              <a:buSzPts val="1600"/>
            </a:pPr>
            <a:endParaRPr lang="es-MX"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El usuario (habitante del conjunto) podrá realizar la separación del Salón Comunal y la zona BBQ, donde tendrá las fechas disponibles y el estado de la reserva desde cualquier lugar en el que este sin esperas. El vigilante buscara en el sistema la reservación</a:t>
            </a:r>
            <a:endParaRPr lang="es-ES" sz="1600" dirty="0">
              <a:solidFill>
                <a:schemeClr val="dk1"/>
              </a:solidFill>
              <a:latin typeface="+mj-lt"/>
              <a:ea typeface="Work Sans Light"/>
              <a:cs typeface="Work Sans Light"/>
              <a:sym typeface="Work Sans Light"/>
            </a:endParaRPr>
          </a:p>
          <a:p>
            <a:pPr marL="285750" marR="0" lvl="0" indent="-285750" algn="just" rtl="0">
              <a:spcBef>
                <a:spcPts val="0"/>
              </a:spcBef>
              <a:spcAft>
                <a:spcPts val="0"/>
              </a:spcAft>
              <a:buClr>
                <a:schemeClr val="dk1"/>
              </a:buClr>
              <a:buSzPts val="1600"/>
              <a:buFont typeface="Arial"/>
              <a:buChar char="•"/>
            </a:pPr>
            <a:endParaRPr lang="es-MX"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El aporte al Sector: El </a:t>
            </a:r>
            <a:r>
              <a:rPr lang="es-CO" sz="1600" dirty="0">
                <a:solidFill>
                  <a:schemeClr val="dk1"/>
                </a:solidFill>
                <a:latin typeface="+mj-lt"/>
                <a:ea typeface="Work Sans Light"/>
                <a:cs typeface="Work Sans Light"/>
                <a:sym typeface="Work Sans Light"/>
              </a:rPr>
              <a:t>sistema Conjunto residencial Recodo de suba, dará como aporte al sector del mismo conjunto, ya que, es más optimo y mejora la experiencia del usuario y del administrador, en cuestión de tiempo, guardar la información y mantenerlo todo en un mismo lugar y manejar la reserva de la forma más cómoda posible.</a:t>
            </a:r>
          </a:p>
          <a:p>
            <a:pPr marL="285750" marR="0" lvl="0" indent="-184150" algn="just" rtl="0">
              <a:spcBef>
                <a:spcPts val="0"/>
              </a:spcBef>
              <a:spcAft>
                <a:spcPts val="0"/>
              </a:spcAft>
              <a:buClr>
                <a:schemeClr val="dk1"/>
              </a:buClr>
              <a:buSzPts val="1600"/>
              <a:buFont typeface="Arial"/>
              <a:buNone/>
            </a:pPr>
            <a:endParaRPr lang="es-CO" sz="1600" dirty="0">
              <a:solidFill>
                <a:schemeClr val="dk1"/>
              </a:solidFill>
              <a:latin typeface="Work Sans Light"/>
              <a:ea typeface="Work Sans Light"/>
              <a:cs typeface="Work Sans Light"/>
              <a:sym typeface="Work Sans Light"/>
            </a:endParaRPr>
          </a:p>
        </p:txBody>
      </p:sp>
      <p:pic>
        <p:nvPicPr>
          <p:cNvPr id="2" name="Imagen 1" descr="Logotipo&#10;&#10;Descripción generada automáticamente con confianza media">
            <a:extLst>
              <a:ext uri="{FF2B5EF4-FFF2-40B4-BE49-F238E27FC236}">
                <a16:creationId xmlns:a16="http://schemas.microsoft.com/office/drawing/2014/main" id="{B806CD83-1DF8-B9AF-ECD9-9EA52BBAEEA7}"/>
              </a:ext>
            </a:extLst>
          </p:cNvPr>
          <p:cNvPicPr>
            <a:picLocks noChangeAspect="1"/>
          </p:cNvPicPr>
          <p:nvPr/>
        </p:nvPicPr>
        <p:blipFill>
          <a:blip r:embed="rId3"/>
          <a:stretch>
            <a:fillRect/>
          </a:stretch>
        </p:blipFill>
        <p:spPr>
          <a:xfrm>
            <a:off x="9297368" y="181092"/>
            <a:ext cx="1093334" cy="1093334"/>
          </a:xfrm>
          <a:prstGeom prst="rect">
            <a:avLst/>
          </a:prstGeom>
        </p:spPr>
      </p:pic>
      <p:sp>
        <p:nvSpPr>
          <p:cNvPr id="3" name="Rectángulo 2">
            <a:extLst>
              <a:ext uri="{FF2B5EF4-FFF2-40B4-BE49-F238E27FC236}">
                <a16:creationId xmlns:a16="http://schemas.microsoft.com/office/drawing/2014/main" id="{98781A9A-4437-81D2-FB6D-E1AF513FBF10}"/>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6"/>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sp>
        <p:nvSpPr>
          <p:cNvPr id="178" name="Google Shape;178;p26"/>
          <p:cNvSpPr txBox="1"/>
          <p:nvPr/>
        </p:nvSpPr>
        <p:spPr>
          <a:xfrm>
            <a:off x="372353" y="2062961"/>
            <a:ext cx="11447293" cy="3539390"/>
          </a:xfrm>
          <a:prstGeom prst="rect">
            <a:avLst/>
          </a:prstGeom>
          <a:noFill/>
          <a:ln>
            <a:noFill/>
          </a:ln>
        </p:spPr>
        <p:txBody>
          <a:bodyPr spcFirstLastPara="1" wrap="square" lIns="91425" tIns="45700" rIns="91425" bIns="45700" anchor="t" anchorCtr="0">
            <a:spAutoFit/>
          </a:bodyPr>
          <a:lstStyle/>
          <a:p>
            <a:pPr marR="0" lvl="0" algn="l"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Qué hace el Sistema: El software puede gestionar inicio y cierre de sesión, registrar, actualizar y eliminar los usuarios, roles, lugares y la reserva, genera la alerta directamente donde si hay algún campo de texto número o viceversa no dejara pasar el registro ni la actualización, en la reserva si la fecha está ocupada genera una alerta donde indica que está ocupada la fecha asignada.</a:t>
            </a:r>
          </a:p>
          <a:p>
            <a:pPr marR="0" lvl="0" algn="l" rtl="0">
              <a:spcBef>
                <a:spcPts val="0"/>
              </a:spcBef>
              <a:spcAft>
                <a:spcPts val="0"/>
              </a:spcAft>
              <a:buClr>
                <a:schemeClr val="dk1"/>
              </a:buClr>
              <a:buSzPts val="1600"/>
            </a:pPr>
            <a:endParaRPr sz="1600" dirty="0">
              <a:solidFill>
                <a:schemeClr val="dk1"/>
              </a:solidFill>
              <a:latin typeface="+mj-lt"/>
              <a:ea typeface="Work Sans Light"/>
              <a:cs typeface="Work Sans Light"/>
              <a:sym typeface="Work Sans Light"/>
            </a:endParaRPr>
          </a:p>
          <a:p>
            <a:pPr marL="285750" marR="0" lvl="0" indent="-285750" algn="l" rtl="0">
              <a:spcBef>
                <a:spcPts val="0"/>
              </a:spcBef>
              <a:spcAft>
                <a:spcPts val="0"/>
              </a:spcAft>
              <a:buClr>
                <a:schemeClr val="dk1"/>
              </a:buClr>
              <a:buSzPts val="1600"/>
              <a:buFont typeface="Arial"/>
              <a:buChar char="•"/>
            </a:pPr>
            <a:endParaRPr lang="es-MX" sz="1600" dirty="0">
              <a:solidFill>
                <a:schemeClr val="dk1"/>
              </a:solidFill>
              <a:latin typeface="+mj-lt"/>
              <a:ea typeface="Work Sans Light"/>
              <a:cs typeface="Work Sans Light"/>
              <a:sym typeface="Work Sans Light"/>
            </a:endParaRPr>
          </a:p>
          <a:p>
            <a:pPr marR="0" lvl="0" algn="l"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Qué NO hace el Sistema: </a:t>
            </a:r>
            <a:r>
              <a:rPr lang="es-CO" sz="1600" dirty="0">
                <a:solidFill>
                  <a:schemeClr val="dk1"/>
                </a:solidFill>
                <a:latin typeface="+mj-lt"/>
                <a:ea typeface="Work Sans Light"/>
                <a:cs typeface="Work Sans Light"/>
                <a:sym typeface="Work Sans Light"/>
              </a:rPr>
              <a:t>gestionar conversaciones, autorregistrarse, genera costos de administración, los vigilantes no podrán hacer cambios. </a:t>
            </a:r>
            <a:endParaRPr dirty="0">
              <a:latin typeface="+mj-lt"/>
            </a:endParaRPr>
          </a:p>
          <a:p>
            <a:pPr marR="0" lvl="0" algn="l" rtl="0">
              <a:spcBef>
                <a:spcPts val="0"/>
              </a:spcBef>
              <a:spcAft>
                <a:spcPts val="0"/>
              </a:spcAft>
              <a:buClr>
                <a:schemeClr val="dk1"/>
              </a:buClr>
              <a:buSzPts val="1600"/>
            </a:pPr>
            <a:endParaRPr lang="es-MX" sz="1600" dirty="0">
              <a:solidFill>
                <a:schemeClr val="dk1"/>
              </a:solidFill>
              <a:latin typeface="+mj-lt"/>
              <a:ea typeface="Work Sans Light"/>
              <a:cs typeface="Work Sans Light"/>
              <a:sym typeface="Work Sans Light"/>
            </a:endParaRPr>
          </a:p>
          <a:p>
            <a:pPr marR="0" lvl="0" algn="l" rtl="0">
              <a:spcBef>
                <a:spcPts val="0"/>
              </a:spcBef>
              <a:spcAft>
                <a:spcPts val="0"/>
              </a:spcAft>
              <a:buClr>
                <a:schemeClr val="dk1"/>
              </a:buClr>
              <a:buSzPts val="1600"/>
            </a:pPr>
            <a:endParaRPr lang="es-MX" sz="1600" dirty="0">
              <a:solidFill>
                <a:schemeClr val="dk1"/>
              </a:solidFill>
              <a:latin typeface="+mj-lt"/>
              <a:ea typeface="Work Sans Light"/>
              <a:cs typeface="Work Sans Light"/>
              <a:sym typeface="Work Sans Light"/>
            </a:endParaRPr>
          </a:p>
          <a:p>
            <a:pPr marR="0" lvl="0" algn="l"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Tecnologías: Descripción de tecnologías del proyecto (Arquitectura de software, patrones de diseño, Back-</a:t>
            </a:r>
            <a:r>
              <a:rPr lang="es-MX" sz="1600" dirty="0" err="1">
                <a:solidFill>
                  <a:schemeClr val="dk1"/>
                </a:solidFill>
                <a:latin typeface="+mj-lt"/>
                <a:ea typeface="Work Sans Light"/>
                <a:cs typeface="Work Sans Light"/>
                <a:sym typeface="Work Sans Light"/>
              </a:rPr>
              <a:t>End</a:t>
            </a:r>
            <a:r>
              <a:rPr lang="es-MX" sz="1600" dirty="0">
                <a:solidFill>
                  <a:schemeClr val="dk1"/>
                </a:solidFill>
                <a:latin typeface="+mj-lt"/>
                <a:ea typeface="Work Sans Light"/>
                <a:cs typeface="Work Sans Light"/>
                <a:sym typeface="Work Sans Light"/>
              </a:rPr>
              <a:t>, </a:t>
            </a:r>
            <a:r>
              <a:rPr lang="es-MX" sz="1600" dirty="0" err="1">
                <a:solidFill>
                  <a:schemeClr val="dk1"/>
                </a:solidFill>
                <a:latin typeface="+mj-lt"/>
                <a:ea typeface="Work Sans Light"/>
                <a:cs typeface="Work Sans Light"/>
                <a:sym typeface="Work Sans Light"/>
              </a:rPr>
              <a:t>Frond-End</a:t>
            </a:r>
            <a:r>
              <a:rPr lang="es-MX" sz="1600" dirty="0">
                <a:solidFill>
                  <a:schemeClr val="dk1"/>
                </a:solidFill>
                <a:latin typeface="+mj-lt"/>
                <a:ea typeface="Work Sans Light"/>
                <a:cs typeface="Work Sans Light"/>
                <a:sym typeface="Work Sans Light"/>
              </a:rPr>
              <a:t>, librerías, </a:t>
            </a:r>
            <a:r>
              <a:rPr lang="es-MX" sz="1600" dirty="0" err="1">
                <a:solidFill>
                  <a:schemeClr val="dk1"/>
                </a:solidFill>
                <a:latin typeface="+mj-lt"/>
                <a:ea typeface="Work Sans Light"/>
                <a:cs typeface="Work Sans Light"/>
                <a:sym typeface="Work Sans Light"/>
              </a:rPr>
              <a:t>frameworks</a:t>
            </a:r>
            <a:r>
              <a:rPr lang="es-MX" sz="1600" dirty="0">
                <a:solidFill>
                  <a:schemeClr val="dk1"/>
                </a:solidFill>
                <a:latin typeface="+mj-lt"/>
                <a:ea typeface="Work Sans Light"/>
                <a:cs typeface="Work Sans Light"/>
                <a:sym typeface="Work Sans Light"/>
              </a:rPr>
              <a:t>, entre otros)</a:t>
            </a:r>
            <a:endParaRPr dirty="0">
              <a:latin typeface="+mj-lt"/>
            </a:endParaRPr>
          </a:p>
          <a:p>
            <a:pPr marL="0" marR="0" lvl="0" indent="0" algn="l" rtl="0">
              <a:spcBef>
                <a:spcPts val="0"/>
              </a:spcBef>
              <a:spcAft>
                <a:spcPts val="0"/>
              </a:spcAft>
              <a:buNone/>
            </a:pPr>
            <a:endParaRPr sz="1600" b="1" dirty="0">
              <a:solidFill>
                <a:schemeClr val="dk1"/>
              </a:solidFill>
              <a:latin typeface="Work Sans Light"/>
              <a:ea typeface="Work Sans Light"/>
              <a:cs typeface="Work Sans Light"/>
              <a:sym typeface="Work Sans Light"/>
            </a:endParaRPr>
          </a:p>
          <a:p>
            <a:pPr marL="0" marR="0" lvl="0" indent="0" algn="l" rtl="0">
              <a:spcBef>
                <a:spcPts val="0"/>
              </a:spcBef>
              <a:spcAft>
                <a:spcPts val="0"/>
              </a:spcAft>
              <a:buNone/>
            </a:pPr>
            <a:endParaRPr sz="1600" b="1" dirty="0">
              <a:solidFill>
                <a:schemeClr val="dk1"/>
              </a:solidFill>
              <a:latin typeface="Work Sans Light"/>
              <a:ea typeface="Work Sans Light"/>
              <a:cs typeface="Work Sans Light"/>
              <a:sym typeface="Work Sans Light"/>
            </a:endParaRPr>
          </a:p>
        </p:txBody>
      </p:sp>
      <p:pic>
        <p:nvPicPr>
          <p:cNvPr id="2" name="Imagen 1" descr="Logotipo&#10;&#10;Descripción generada automáticamente con confianza media">
            <a:extLst>
              <a:ext uri="{FF2B5EF4-FFF2-40B4-BE49-F238E27FC236}">
                <a16:creationId xmlns:a16="http://schemas.microsoft.com/office/drawing/2014/main" id="{B29C125C-134D-D40A-D7AB-1D26402672E1}"/>
              </a:ext>
            </a:extLst>
          </p:cNvPr>
          <p:cNvPicPr>
            <a:picLocks noChangeAspect="1"/>
          </p:cNvPicPr>
          <p:nvPr/>
        </p:nvPicPr>
        <p:blipFill>
          <a:blip r:embed="rId3"/>
          <a:stretch>
            <a:fillRect/>
          </a:stretch>
        </p:blipFill>
        <p:spPr>
          <a:xfrm>
            <a:off x="9297368" y="181092"/>
            <a:ext cx="1093334" cy="1093334"/>
          </a:xfrm>
          <a:prstGeom prst="rect">
            <a:avLst/>
          </a:prstGeom>
        </p:spPr>
      </p:pic>
      <p:sp>
        <p:nvSpPr>
          <p:cNvPr id="3" name="Rectángulo 2">
            <a:extLst>
              <a:ext uri="{FF2B5EF4-FFF2-40B4-BE49-F238E27FC236}">
                <a16:creationId xmlns:a16="http://schemas.microsoft.com/office/drawing/2014/main" id="{0EB0E226-1EB0-1764-1F66-05DD815E170D}"/>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8"/>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Delimitación</a:t>
            </a:r>
            <a:endParaRPr/>
          </a:p>
        </p:txBody>
      </p:sp>
      <p:sp>
        <p:nvSpPr>
          <p:cNvPr id="194" name="Google Shape;194;p28"/>
          <p:cNvSpPr txBox="1"/>
          <p:nvPr/>
        </p:nvSpPr>
        <p:spPr>
          <a:xfrm>
            <a:off x="372353" y="2348983"/>
            <a:ext cx="11447293" cy="353939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El cronograma: El proyecto se definió en varias partes el proceso, donde la primera fase se llevó a cabo en 3 meses, donde se realizó toda la parte de la estructuración del inicio del software, con la parte de historias de usuario y seguimiento a los requerimientos de la parte interesada en el software.</a:t>
            </a:r>
          </a:p>
          <a:p>
            <a:pPr marL="285750" marR="0" lvl="0" indent="-285750" algn="just" rtl="0">
              <a:spcBef>
                <a:spcPts val="0"/>
              </a:spcBef>
              <a:spcAft>
                <a:spcPts val="0"/>
              </a:spcAft>
              <a:buClr>
                <a:schemeClr val="dk1"/>
              </a:buClr>
              <a:buSzPts val="1600"/>
              <a:buFont typeface="Arial"/>
              <a:buChar char="•"/>
            </a:pPr>
            <a:endParaRPr lang="es-MX"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6 meses después ya se tenía realizado parte del </a:t>
            </a:r>
            <a:r>
              <a:rPr lang="es-MX" sz="1600" dirty="0" err="1">
                <a:solidFill>
                  <a:schemeClr val="dk1"/>
                </a:solidFill>
                <a:latin typeface="+mj-lt"/>
                <a:ea typeface="Work Sans Light"/>
                <a:cs typeface="Work Sans Light"/>
                <a:sym typeface="Work Sans Light"/>
              </a:rPr>
              <a:t>front-end</a:t>
            </a:r>
            <a:r>
              <a:rPr lang="es-MX" sz="1600" dirty="0">
                <a:solidFill>
                  <a:schemeClr val="dk1"/>
                </a:solidFill>
                <a:latin typeface="+mj-lt"/>
                <a:ea typeface="Work Sans Light"/>
                <a:cs typeface="Work Sans Light"/>
                <a:sym typeface="Work Sans Light"/>
              </a:rPr>
              <a:t> donde empezamos con el inicio del proyecto desde la instalación del programa que se requería Visual Studio </a:t>
            </a:r>
            <a:r>
              <a:rPr lang="es-MX" sz="1600" dirty="0" err="1">
                <a:solidFill>
                  <a:schemeClr val="dk1"/>
                </a:solidFill>
                <a:latin typeface="+mj-lt"/>
                <a:ea typeface="Work Sans Light"/>
                <a:cs typeface="Work Sans Light"/>
                <a:sym typeface="Work Sans Light"/>
              </a:rPr>
              <a:t>Code</a:t>
            </a:r>
            <a:r>
              <a:rPr lang="es-MX" sz="1600" dirty="0">
                <a:solidFill>
                  <a:schemeClr val="dk1"/>
                </a:solidFill>
                <a:latin typeface="+mj-lt"/>
                <a:ea typeface="Work Sans Light"/>
                <a:cs typeface="Work Sans Light"/>
                <a:sym typeface="Work Sans Light"/>
              </a:rPr>
              <a:t>.</a:t>
            </a:r>
          </a:p>
          <a:p>
            <a:pPr marL="285750" marR="0" lvl="0" indent="-285750" algn="just" rtl="0">
              <a:spcBef>
                <a:spcPts val="0"/>
              </a:spcBef>
              <a:spcAft>
                <a:spcPts val="0"/>
              </a:spcAft>
              <a:buClr>
                <a:schemeClr val="dk1"/>
              </a:buClr>
              <a:buSzPts val="1600"/>
              <a:buFont typeface="Arial"/>
              <a:buChar char="•"/>
            </a:pPr>
            <a:endParaRPr lang="es-MX"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MX" sz="1600" dirty="0">
                <a:solidFill>
                  <a:schemeClr val="dk1"/>
                </a:solidFill>
                <a:latin typeface="+mj-lt"/>
                <a:ea typeface="Work Sans Light"/>
                <a:cs typeface="Work Sans Light"/>
                <a:sym typeface="Work Sans Light"/>
              </a:rPr>
              <a:t>Después de un tiempo de 3 meses se validó la parte </a:t>
            </a:r>
            <a:r>
              <a:rPr lang="es-CO" sz="1600" dirty="0">
                <a:solidFill>
                  <a:schemeClr val="dk1"/>
                </a:solidFill>
                <a:latin typeface="+mj-lt"/>
                <a:ea typeface="Work Sans Light"/>
                <a:cs typeface="Work Sans Light"/>
                <a:sym typeface="Work Sans Light"/>
              </a:rPr>
              <a:t>de bases de datos donde se instaló XAMPP y se realizó a profundidad toda la parte de la creación de las bases de datos, normalización de base de datos.</a:t>
            </a:r>
          </a:p>
          <a:p>
            <a:pPr marR="0" lvl="0" algn="just" rtl="0">
              <a:spcBef>
                <a:spcPts val="0"/>
              </a:spcBef>
              <a:spcAft>
                <a:spcPts val="0"/>
              </a:spcAft>
              <a:buClr>
                <a:schemeClr val="dk1"/>
              </a:buClr>
              <a:buSzPts val="1600"/>
            </a:pPr>
            <a:endParaRPr lang="es-CO" sz="1600" dirty="0">
              <a:solidFill>
                <a:schemeClr val="dk1"/>
              </a:solidFill>
              <a:latin typeface="+mj-lt"/>
              <a:ea typeface="Work Sans Light"/>
              <a:cs typeface="Work Sans Light"/>
              <a:sym typeface="Work Sans Light"/>
            </a:endParaRPr>
          </a:p>
          <a:p>
            <a:pPr marR="0" lvl="0" algn="just" rtl="0">
              <a:spcBef>
                <a:spcPts val="0"/>
              </a:spcBef>
              <a:spcAft>
                <a:spcPts val="0"/>
              </a:spcAft>
              <a:buClr>
                <a:schemeClr val="dk1"/>
              </a:buClr>
              <a:buSzPts val="1600"/>
            </a:pPr>
            <a:r>
              <a:rPr lang="es-CO" sz="1600" dirty="0">
                <a:solidFill>
                  <a:schemeClr val="dk1"/>
                </a:solidFill>
                <a:latin typeface="+mj-lt"/>
                <a:ea typeface="Work Sans Light"/>
                <a:cs typeface="Work Sans Light"/>
                <a:sym typeface="Work Sans Light"/>
              </a:rPr>
              <a:t>En los últimos 3 mese se realizaron los últimos toques de la presentación y el producto software, para una totalidad de 15 meses en la realización del sistema en cuestión.</a:t>
            </a:r>
            <a:endParaRPr sz="1600" dirty="0">
              <a:solidFill>
                <a:schemeClr val="dk1"/>
              </a:solidFill>
              <a:latin typeface="+mj-lt"/>
              <a:ea typeface="Work Sans Light"/>
              <a:cs typeface="Work Sans Light"/>
              <a:sym typeface="Work Sans Light"/>
            </a:endParaRPr>
          </a:p>
          <a:p>
            <a:pPr marL="0" marR="0" lvl="0" indent="0" algn="l" rtl="0">
              <a:spcBef>
                <a:spcPts val="0"/>
              </a:spcBef>
              <a:spcAft>
                <a:spcPts val="0"/>
              </a:spcAft>
              <a:buNone/>
            </a:pPr>
            <a:endParaRPr sz="1600" dirty="0">
              <a:solidFill>
                <a:schemeClr val="dk1"/>
              </a:solidFill>
              <a:latin typeface="Work Sans Light"/>
              <a:ea typeface="Work Sans Light"/>
              <a:cs typeface="Work Sans Light"/>
              <a:sym typeface="Work Sans Light"/>
            </a:endParaRPr>
          </a:p>
        </p:txBody>
      </p:sp>
      <p:pic>
        <p:nvPicPr>
          <p:cNvPr id="2" name="Imagen 1" descr="Logotipo&#10;&#10;Descripción generada automáticamente con confianza media">
            <a:extLst>
              <a:ext uri="{FF2B5EF4-FFF2-40B4-BE49-F238E27FC236}">
                <a16:creationId xmlns:a16="http://schemas.microsoft.com/office/drawing/2014/main" id="{844388BB-DC35-2CA8-E063-1AAEBC0851B3}"/>
              </a:ext>
            </a:extLst>
          </p:cNvPr>
          <p:cNvPicPr>
            <a:picLocks noChangeAspect="1"/>
          </p:cNvPicPr>
          <p:nvPr/>
        </p:nvPicPr>
        <p:blipFill>
          <a:blip r:embed="rId3"/>
          <a:stretch>
            <a:fillRect/>
          </a:stretch>
        </p:blipFill>
        <p:spPr>
          <a:xfrm>
            <a:off x="9297368" y="181092"/>
            <a:ext cx="1093334" cy="1093334"/>
          </a:xfrm>
          <a:prstGeom prst="rect">
            <a:avLst/>
          </a:prstGeom>
        </p:spPr>
      </p:pic>
      <p:sp>
        <p:nvSpPr>
          <p:cNvPr id="3" name="Rectángulo 2">
            <a:extLst>
              <a:ext uri="{FF2B5EF4-FFF2-40B4-BE49-F238E27FC236}">
                <a16:creationId xmlns:a16="http://schemas.microsoft.com/office/drawing/2014/main" id="{208AA0A7-10F6-6C5A-D1FC-CAF0C53D0FA4}"/>
              </a:ext>
            </a:extLst>
          </p:cNvPr>
          <p:cNvSpPr/>
          <p:nvPr/>
        </p:nvSpPr>
        <p:spPr>
          <a:xfrm>
            <a:off x="9472295" y="969627"/>
            <a:ext cx="743479" cy="45719"/>
          </a:xfrm>
          <a:prstGeom prst="rect">
            <a:avLst/>
          </a:prstGeom>
          <a:solidFill>
            <a:srgbClr val="E4E5E9"/>
          </a:solidFill>
          <a:ln>
            <a:solidFill>
              <a:srgbClr val="E4E5E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584</TotalTime>
  <Words>906</Words>
  <Application>Microsoft Office PowerPoint</Application>
  <PresentationFormat>Panorámica</PresentationFormat>
  <Paragraphs>86</Paragraphs>
  <Slides>11</Slides>
  <Notes>11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vt:i4>
      </vt:variant>
    </vt:vector>
  </HeadingPairs>
  <TitlesOfParts>
    <vt:vector size="17" baseType="lpstr">
      <vt:lpstr>Arial</vt:lpstr>
      <vt:lpstr>Work Sans</vt:lpstr>
      <vt:lpstr>Calibri</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Joseph Varon</dc:creator>
  <cp:lastModifiedBy>Joseph Nicolas Varón Vargas</cp:lastModifiedBy>
  <cp:revision>5</cp:revision>
  <dcterms:modified xsi:type="dcterms:W3CDTF">2024-09-06T17:01:22Z</dcterms:modified>
</cp:coreProperties>
</file>